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88" r:id="rId9"/>
    <p:sldId id="287" r:id="rId10"/>
    <p:sldId id="289" r:id="rId11"/>
    <p:sldId id="263" r:id="rId12"/>
    <p:sldId id="269" r:id="rId13"/>
    <p:sldId id="268" r:id="rId14"/>
    <p:sldId id="265" r:id="rId15"/>
    <p:sldId id="290" r:id="rId16"/>
    <p:sldId id="270" r:id="rId17"/>
    <p:sldId id="284" r:id="rId18"/>
    <p:sldId id="271" r:id="rId19"/>
    <p:sldId id="272" r:id="rId20"/>
    <p:sldId id="285" r:id="rId21"/>
    <p:sldId id="293" r:id="rId22"/>
    <p:sldId id="274" r:id="rId23"/>
    <p:sldId id="275" r:id="rId24"/>
    <p:sldId id="276" r:id="rId25"/>
    <p:sldId id="291" r:id="rId26"/>
    <p:sldId id="277" r:id="rId27"/>
    <p:sldId id="278" r:id="rId28"/>
    <p:sldId id="279" r:id="rId29"/>
    <p:sldId id="280" r:id="rId30"/>
    <p:sldId id="281" r:id="rId31"/>
    <p:sldId id="292" r:id="rId32"/>
    <p:sldId id="282" r:id="rId33"/>
    <p:sldId id="294" r:id="rId34"/>
    <p:sldId id="283" r:id="rId35"/>
    <p:sldId id="286" r:id="rId36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11810-183D-4E0F-B84A-DAB934568D49}" type="datetimeFigureOut">
              <a:rPr lang="fr-CA" smtClean="0"/>
              <a:t>2018-11-04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4CD23-F128-40A1-A11E-B4E530CC721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625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0DD938-3E0E-4A56-B638-6A46B53671EB}" type="datetimeFigureOut">
              <a:rPr lang="fr-CA" smtClean="0"/>
              <a:t>2018-11-04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0D87B2-D192-4B5D-AAB0-62729D396D1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426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Merci ASID invitation, merci équipe GMF-U pour partage des ateliers, merci clinique de la douleur collaboration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325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Le concept de résilience. ... Ce n'</a:t>
            </a:r>
            <a:r>
              <a:rPr lang="fr-CA" b="1" dirty="0"/>
              <a:t>est que</a:t>
            </a:r>
            <a:r>
              <a:rPr lang="fr-CA" dirty="0"/>
              <a:t> depuis les années 40 </a:t>
            </a:r>
            <a:r>
              <a:rPr lang="fr-CA" b="1" dirty="0"/>
              <a:t>que</a:t>
            </a:r>
            <a:r>
              <a:rPr lang="fr-CA" dirty="0"/>
              <a:t> ce concept a été adapté et appliqué à la psychologie. Il représente la plus ou moins grande capacité </a:t>
            </a:r>
            <a:r>
              <a:rPr lang="fr-CA" b="1" dirty="0"/>
              <a:t>qu</a:t>
            </a:r>
            <a:r>
              <a:rPr lang="fr-CA" dirty="0"/>
              <a:t>'ont les êtres humains à faire face aux épisodes douloureux de l'existence : maladie, deuil, précarité, violence, abus, etc.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146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Révolte-refus de se sentir condamné au malheur</a:t>
            </a:r>
          </a:p>
          <a:p>
            <a:r>
              <a:rPr lang="fr-CA" dirty="0"/>
              <a:t>Rêve défi ie souhait de se sortir d’un traumatisme plus fort, en atteignant un objectif</a:t>
            </a:r>
          </a:p>
          <a:p>
            <a:r>
              <a:rPr lang="fr-CA" dirty="0"/>
              <a:t>L’attitude déni, créer une image de personne forte afin de se protéger de la pitié de l’entourage même si fragilité intérieure demeure</a:t>
            </a:r>
          </a:p>
          <a:p>
            <a:r>
              <a:rPr lang="fr-CA" dirty="0"/>
              <a:t>L’humour, résilient tendance à développer une forme d’autodérision face au traumatisme manière de ne pas se complaire ds la tristesse et cesser d’être exposé comme victime aux yeux des autres</a:t>
            </a:r>
          </a:p>
          <a:p>
            <a:r>
              <a:rPr lang="fr-CA" dirty="0"/>
              <a:t>Création, nombreux résilients peuvent entrer ds phase créative, dessin peinture musique, facon d’exorciser le malheur, sortir des sentiers battus marquer indirectement leur différence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659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Chaque ballon est différent au départ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20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Il n’y a pas une seule et unique facon d’être résilient, en plus il y a des facteurs qu’on ne peut modifier mais dont on tient compte, il y a aussi ceux qu’on peut modifier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782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TRAVERS LE PROCESSUS DE RÉSILIENCE MES ÉMOTIONS ONT UN IMPACT SUR MA DOULEUR….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7B2-D192-4B5D-AAB0-62729D396D19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603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 retenez-vous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9C7FC-E804-429E-963A-6796DB93A8B0}" type="slidenum">
              <a:rPr lang="fr-CA" smtClean="0"/>
              <a:t>34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868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04/11/2018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uxZXZzfndAhXGuVkKHSLvAWUQjRx6BAgBEAU&amp;url=https://fr.depositphotos.com/16868379/stock-illustration-bouncing-basketball.html&amp;psig=AOvVaw1Cd793dKmJJf_JLUh9SQd0&amp;ust=15391829699891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a/url?sa=i&amp;rct=j&amp;q=&amp;esrc=s&amp;frm=1&amp;source=images&amp;cd=&amp;cad=rja&amp;uact=8&amp;ved=0ahUKEwjTpr7A9czJAhXDdj4KHZ8sCr0QjRwIBw&amp;url=http://fr.123rf.com/photo_15194121_emoticon-avec-grand-sourire-grand.html&amp;psig=AFQjCNHfLyQq0IRa9VRetYPbmgCfndplsw&amp;ust=144968656879538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3356991"/>
            <a:ext cx="7117180" cy="1420389"/>
          </a:xfrm>
        </p:spPr>
        <p:txBody>
          <a:bodyPr/>
          <a:lstStyle/>
          <a:p>
            <a:r>
              <a:rPr lang="fr-CA" dirty="0">
                <a:latin typeface="+mn-lt"/>
              </a:rPr>
              <a:t>DOULEUR, ET SI ON POUVAIT REBONDIR…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 flipV="1">
            <a:off x="1152634" y="5445224"/>
            <a:ext cx="6982746" cy="1113584"/>
          </a:xfrm>
        </p:spPr>
        <p:txBody>
          <a:bodyPr>
            <a:normAutofit/>
          </a:bodyPr>
          <a:lstStyle/>
          <a:p>
            <a:pPr algn="r"/>
            <a:r>
              <a:rPr lang="fr-CA" dirty="0"/>
              <a:t>Annie Simard, psychologue </a:t>
            </a:r>
          </a:p>
          <a:p>
            <a:pPr algn="r"/>
            <a:r>
              <a:rPr lang="fr-CA" dirty="0"/>
              <a:t>GMF-U de Chicoutimi</a:t>
            </a:r>
          </a:p>
        </p:txBody>
      </p:sp>
      <p:pic>
        <p:nvPicPr>
          <p:cNvPr id="2050" name="Picture 2" descr="Résultats de recherche d'images pour « ballon  qui rebondit image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8881"/>
            <a:ext cx="3910608" cy="28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8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D4623E-7557-469E-9650-F427C097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4E6077-EBDB-41E4-BD21-5DF8AF32431B}"/>
              </a:ext>
            </a:extLst>
          </p:cNvPr>
          <p:cNvSpPr/>
          <p:nvPr/>
        </p:nvSpPr>
        <p:spPr>
          <a:xfrm>
            <a:off x="1009442" y="2293035"/>
            <a:ext cx="71251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/>
              <a:t>QUELS SONT LES FACTEURS PSYCHOLOGIQUES MODIFIABLES?</a:t>
            </a:r>
          </a:p>
        </p:txBody>
      </p:sp>
    </p:spTree>
    <p:extLst>
      <p:ext uri="{BB962C8B-B14F-4D97-AF65-F5344CB8AC3E}">
        <p14:creationId xmlns:p14="http://schemas.microsoft.com/office/powerpoint/2010/main" val="371740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RECONNAÎTRE MES ÉMOTIONS </a:t>
            </a:r>
          </a:p>
        </p:txBody>
      </p:sp>
      <p:pic>
        <p:nvPicPr>
          <p:cNvPr id="4" name="Imag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06672" y="2112201"/>
            <a:ext cx="4530655" cy="34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16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28888" y="2886075"/>
            <a:ext cx="2087562" cy="5238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800" dirty="0"/>
              <a:t>Anxiété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25713" y="923925"/>
            <a:ext cx="2089150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800" dirty="0"/>
              <a:t>Colère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614863" y="1185863"/>
            <a:ext cx="165576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4616450" y="3148013"/>
            <a:ext cx="165576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561138" y="708025"/>
            <a:ext cx="2087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 dirty="0"/>
              <a:t>Augmente ou diminue la douleur?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561138" y="2671763"/>
            <a:ext cx="2087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 dirty="0"/>
              <a:t>Augmente ou diminue la douleur?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25713" y="4921250"/>
            <a:ext cx="2089150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cs typeface="+mn-cs"/>
              </a:rPr>
              <a:t>Joie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616450" y="5183188"/>
            <a:ext cx="165576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77013" y="4705350"/>
            <a:ext cx="2089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 dirty="0"/>
              <a:t>Augmente ou diminue la douleur?</a:t>
            </a:r>
          </a:p>
        </p:txBody>
      </p:sp>
      <p:pic>
        <p:nvPicPr>
          <p:cNvPr id="11" name="Imag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2366963"/>
            <a:ext cx="16875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341313"/>
            <a:ext cx="16875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previews.123rf.com/images/yayayoy/yayayoy1208/yayayoy120800018/15194121-Emoticon-avec-grand-sourire-grand-Banque-d'ima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8" y="446246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99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449" y="1124744"/>
            <a:ext cx="7125113" cy="835495"/>
          </a:xfrm>
        </p:spPr>
        <p:txBody>
          <a:bodyPr/>
          <a:lstStyle/>
          <a:p>
            <a:pPr marL="274320" lvl="0" indent="-274320" defTabSz="914400">
              <a:spcAft>
                <a:spcPts val="0"/>
              </a:spcAft>
              <a:defRPr/>
            </a:pPr>
            <a:r>
              <a:rPr lang="fr-CA" sz="4000" dirty="0"/>
              <a:t>Pensées catastrophiques</a:t>
            </a:r>
            <a:br>
              <a:rPr lang="fr-CA" sz="4000" dirty="0">
                <a:latin typeface="Georgia"/>
              </a:rPr>
            </a:br>
            <a:br>
              <a:rPr lang="fr-CA" sz="4000" dirty="0">
                <a:solidFill>
                  <a:prstClr val="black"/>
                </a:solidFill>
                <a:latin typeface="Georgia"/>
              </a:rPr>
            </a:b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7" cy="4608512"/>
          </a:xfrm>
        </p:spPr>
        <p:txBody>
          <a:bodyPr>
            <a:normAutofit lnSpcReduction="10000"/>
          </a:bodyPr>
          <a:lstStyle/>
          <a:p>
            <a:pPr marL="274320" lvl="1" indent="0" defTabSz="914400">
              <a:spcAft>
                <a:spcPts val="0"/>
              </a:spcAft>
              <a:buClr>
                <a:srgbClr val="CCB400"/>
              </a:buClr>
              <a:buSzPct val="70000"/>
              <a:buNone/>
              <a:defRPr/>
            </a:pPr>
            <a:r>
              <a:rPr lang="fr-CA" sz="2600" dirty="0"/>
              <a:t>Dramatisation</a:t>
            </a:r>
          </a:p>
          <a:p>
            <a:pPr marL="594360" lvl="2" indent="0" defTabSz="914400">
              <a:spcAft>
                <a:spcPts val="0"/>
              </a:spcAft>
              <a:buClr>
                <a:srgbClr val="8CADAE"/>
              </a:buClr>
              <a:buSzPct val="75000"/>
              <a:buNone/>
              <a:defRPr/>
            </a:pPr>
            <a:r>
              <a:rPr lang="fr-CA" sz="2600" dirty="0">
                <a:latin typeface="Georgia"/>
              </a:rPr>
              <a:t>Ex: « J’ai mal, c’est terrible! » </a:t>
            </a:r>
          </a:p>
          <a:p>
            <a:pPr marL="274320" lvl="1" indent="0" defTabSz="914400">
              <a:spcAft>
                <a:spcPts val="0"/>
              </a:spcAft>
              <a:buClr>
                <a:srgbClr val="CCB400"/>
              </a:buClr>
              <a:buSzPct val="70000"/>
              <a:buNone/>
              <a:defRPr/>
            </a:pPr>
            <a:r>
              <a:rPr lang="fr-CA" sz="2600" dirty="0"/>
              <a:t>Impuissance</a:t>
            </a:r>
          </a:p>
          <a:p>
            <a:pPr marL="594360" lvl="2" indent="0" defTabSz="914400">
              <a:spcAft>
                <a:spcPts val="0"/>
              </a:spcAft>
              <a:buClr>
                <a:srgbClr val="8CADAE"/>
              </a:buClr>
              <a:buSzPct val="75000"/>
              <a:buNone/>
              <a:defRPr/>
            </a:pPr>
            <a:r>
              <a:rPr lang="fr-CA" sz="2600" dirty="0">
                <a:latin typeface="Georgia"/>
              </a:rPr>
              <a:t>Ex: « ma douleur, je n’y peux rien »</a:t>
            </a:r>
          </a:p>
          <a:p>
            <a:pPr marL="274320" lvl="1" indent="0" defTabSz="914400">
              <a:spcAft>
                <a:spcPts val="0"/>
              </a:spcAft>
              <a:buClr>
                <a:srgbClr val="CCB400"/>
              </a:buClr>
              <a:buSzPct val="70000"/>
              <a:buNone/>
              <a:defRPr/>
            </a:pPr>
            <a:r>
              <a:rPr lang="fr-CA" sz="2600" dirty="0"/>
              <a:t>Ruminations et anticipations excessives</a:t>
            </a:r>
            <a:r>
              <a:rPr lang="fr-CA" sz="2600" dirty="0">
                <a:latin typeface="Georgia"/>
              </a:rPr>
              <a:t>	</a:t>
            </a:r>
          </a:p>
          <a:p>
            <a:pPr marL="594360" lvl="2" indent="0" defTabSz="914400">
              <a:spcAft>
                <a:spcPts val="0"/>
              </a:spcAft>
              <a:buClr>
                <a:srgbClr val="8CADAE"/>
              </a:buClr>
              <a:buSzPct val="75000"/>
              <a:buNone/>
              <a:defRPr/>
            </a:pPr>
            <a:r>
              <a:rPr lang="fr-CA" sz="2600" dirty="0">
                <a:latin typeface="Georgia"/>
              </a:rPr>
              <a:t>Ex: « Si je bouge, je vais avoir encore plus mal »</a:t>
            </a:r>
          </a:p>
          <a:p>
            <a:pPr marL="274320" lvl="1" indent="0" defTabSz="914400">
              <a:spcAft>
                <a:spcPts val="0"/>
              </a:spcAft>
              <a:buClr>
                <a:srgbClr val="CCB400"/>
              </a:buClr>
              <a:buSzPct val="70000"/>
              <a:buNone/>
              <a:defRPr/>
            </a:pPr>
            <a:r>
              <a:rPr lang="fr-CA" sz="2600" dirty="0"/>
              <a:t>Hypervigilances sur les symptômes</a:t>
            </a:r>
          </a:p>
          <a:p>
            <a:pPr marL="594360" lvl="2" indent="0" defTabSz="914400">
              <a:spcAft>
                <a:spcPts val="0"/>
              </a:spcAft>
              <a:buClr>
                <a:srgbClr val="8CADAE"/>
              </a:buClr>
              <a:buSzPct val="75000"/>
              <a:buNone/>
              <a:defRPr/>
            </a:pPr>
            <a:r>
              <a:rPr lang="fr-CA" sz="2600" dirty="0">
                <a:latin typeface="Georgia"/>
              </a:rPr>
              <a:t>Ex: « J’ai mal, donc il se passe quelque chose de grave »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177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QUELLE VISION J’AI DE MOI?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1" y="2132856"/>
            <a:ext cx="4714683" cy="3725942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2800" dirty="0"/>
              <a:t>Je me vois capable de m’en sortir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2800" dirty="0"/>
              <a:t>Je ne me vois pas capable de m’en sortir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fr-CA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CA" b="1" dirty="0"/>
              <a:t>Dans les moments où vous vous voyez incapable de vous en sortir, quels choix avez-vous</a:t>
            </a:r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1560" y="1988840"/>
            <a:ext cx="2727002" cy="4115194"/>
          </a:xfrm>
          <a:prstGeom prst="round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9542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B6F4D-9545-4E35-883B-37C1A617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44CDC8-C491-4DA9-9E04-B2723410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/>
              <a:t>QU’EST-CE QUE LES STRATÉGIES D’ADAPTATION?</a:t>
            </a:r>
          </a:p>
        </p:txBody>
      </p:sp>
    </p:spTree>
    <p:extLst>
      <p:ext uri="{BB962C8B-B14F-4D97-AF65-F5344CB8AC3E}">
        <p14:creationId xmlns:p14="http://schemas.microsoft.com/office/powerpoint/2010/main" val="273861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STRATÉGIES D’ADAPTATION PEU AIDANTES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fr-CA" sz="2400" dirty="0"/>
              <a:t>Usage excessif ou inapproprié de la médication</a:t>
            </a:r>
          </a:p>
          <a:p>
            <a:pPr>
              <a:spcAft>
                <a:spcPts val="0"/>
              </a:spcAft>
              <a:defRPr/>
            </a:pPr>
            <a:r>
              <a:rPr lang="fr-CA" sz="2400" dirty="0"/>
              <a:t>Inactivité</a:t>
            </a:r>
          </a:p>
          <a:p>
            <a:pPr>
              <a:spcAft>
                <a:spcPts val="0"/>
              </a:spcAft>
              <a:defRPr/>
            </a:pPr>
            <a:r>
              <a:rPr lang="fr-CA" sz="2400" dirty="0"/>
              <a:t>Se centrer uniquement sur la réduction de la douleur</a:t>
            </a:r>
          </a:p>
          <a:p>
            <a:pPr>
              <a:spcAft>
                <a:spcPts val="0"/>
              </a:spcAft>
              <a:defRPr/>
            </a:pPr>
            <a:r>
              <a:rPr lang="fr-CA" sz="2400" dirty="0"/>
              <a:t>Désengagement des rôles sociaux et des activités normalement valorisées </a:t>
            </a:r>
          </a:p>
          <a:p>
            <a:pPr>
              <a:spcAft>
                <a:spcPts val="0"/>
              </a:spcAft>
              <a:defRPr/>
            </a:pPr>
            <a:r>
              <a:rPr lang="fr-CA" sz="2400" dirty="0"/>
              <a:t>Utilisation des symptômes de douleur comme moyen de communication indirect</a:t>
            </a:r>
          </a:p>
          <a:p>
            <a:pPr>
              <a:spcAft>
                <a:spcPts val="0"/>
              </a:spcAft>
              <a:defRPr/>
            </a:pPr>
            <a:endParaRPr lang="fr-CA" sz="2400" dirty="0"/>
          </a:p>
          <a:p>
            <a:pPr marL="0" indent="0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87350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196752"/>
            <a:ext cx="4286250" cy="4059237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2450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6"/>
          </a:xfrm>
        </p:spPr>
        <p:txBody>
          <a:bodyPr/>
          <a:lstStyle/>
          <a:p>
            <a:r>
              <a:rPr lang="fr-CA" dirty="0"/>
              <a:t>Qu’est ce que l’adaptation?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980729"/>
            <a:ext cx="8136903" cy="5544615"/>
          </a:xfrm>
        </p:spPr>
        <p:txBody>
          <a:bodyPr>
            <a:normAutofit/>
          </a:bodyPr>
          <a:lstStyle/>
          <a:p>
            <a:pPr fontAlgn="t"/>
            <a:r>
              <a:rPr lang="fr-CA" sz="2000" dirty="0"/>
              <a:t>Mener une vie active et engagée</a:t>
            </a:r>
          </a:p>
          <a:p>
            <a:pPr fontAlgn="t"/>
            <a:r>
              <a:rPr lang="fr-CA" sz="2000" dirty="0"/>
              <a:t>Une attitude réaliste quant à la maladie</a:t>
            </a:r>
          </a:p>
          <a:p>
            <a:pPr fontAlgn="t"/>
            <a:r>
              <a:rPr lang="fr-CA" sz="2000" dirty="0"/>
              <a:t>Une équilibre entre les actions pour obtenir un soulagement des symptômes et celles orientées vers la qualité de vie </a:t>
            </a:r>
          </a:p>
          <a:p>
            <a:pPr fontAlgn="t"/>
            <a:r>
              <a:rPr lang="fr-CA" sz="2000" dirty="0"/>
              <a:t>Un processus d’adaptation, une action qui se déroule chaque jour </a:t>
            </a:r>
          </a:p>
          <a:p>
            <a:pPr fontAlgn="t"/>
            <a:r>
              <a:rPr lang="fr-CA" sz="2000" dirty="0"/>
              <a:t>Un engagement dans des actions concrètes qui améliorent la qualité de vie </a:t>
            </a:r>
          </a:p>
          <a:p>
            <a:pPr fontAlgn="t"/>
            <a:r>
              <a:rPr lang="fr-CA" sz="2000" dirty="0"/>
              <a:t>La capacité à se sentir accepté et valable malgré la condition douloureuse </a:t>
            </a:r>
          </a:p>
          <a:p>
            <a:pPr fontAlgn="t"/>
            <a:r>
              <a:rPr lang="fr-CA" sz="2000" dirty="0"/>
              <a:t>Associée à une meilleure qualité de vie, à moins de douleur et d’incapacités physiques et à une humeur améliorée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933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L’ADAPTATION CE N’EST PAS….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r-CA" sz="2800" dirty="0"/>
              <a:t>Se résigner ou abandonner</a:t>
            </a:r>
          </a:p>
          <a:p>
            <a:pPr fontAlgn="t"/>
            <a:r>
              <a:rPr lang="fr-CA" sz="2800" dirty="0"/>
              <a:t>Cesser d’espérer de se rétablir </a:t>
            </a:r>
          </a:p>
          <a:p>
            <a:pPr fontAlgn="t"/>
            <a:r>
              <a:rPr lang="fr-CA" sz="2800" dirty="0"/>
              <a:t>Ne plus rechercher de solutions pour améliorer son sort </a:t>
            </a:r>
          </a:p>
          <a:p>
            <a:pPr fontAlgn="t"/>
            <a:r>
              <a:rPr lang="fr-CA" sz="2800" dirty="0"/>
              <a:t>Une fin en soi</a:t>
            </a:r>
          </a:p>
          <a:p>
            <a:pPr fontAlgn="t"/>
            <a:r>
              <a:rPr lang="fr-CA" sz="2800" dirty="0"/>
              <a:t>Une démarche statique ou passive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26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92088"/>
          </a:xfrm>
        </p:spPr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2" y="1052737"/>
            <a:ext cx="7667014" cy="5688631"/>
          </a:xfrm>
        </p:spPr>
        <p:txBody>
          <a:bodyPr>
            <a:normAutofit fontScale="25000" lnSpcReduction="20000"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sz="9600" dirty="0"/>
              <a:t>La résilience</a:t>
            </a:r>
          </a:p>
          <a:p>
            <a:r>
              <a:rPr lang="fr-CA" sz="9600" dirty="0"/>
              <a:t>Processus de résilience</a:t>
            </a:r>
          </a:p>
          <a:p>
            <a:r>
              <a:rPr lang="fr-CA" sz="9600" dirty="0"/>
              <a:t>Observons les ballons</a:t>
            </a:r>
          </a:p>
          <a:p>
            <a:r>
              <a:rPr lang="fr-CA" sz="9600" dirty="0"/>
              <a:t>Facteurs modifiables/non-modifiables</a:t>
            </a:r>
          </a:p>
          <a:p>
            <a:r>
              <a:rPr lang="fr-CA" sz="9600" dirty="0"/>
              <a:t>Facteurs psychologiques</a:t>
            </a:r>
          </a:p>
          <a:p>
            <a:r>
              <a:rPr lang="fr-CA" sz="9600" dirty="0"/>
              <a:t>Stratégies d’adaptation</a:t>
            </a:r>
          </a:p>
          <a:p>
            <a:r>
              <a:rPr lang="fr-CA" sz="9600" dirty="0"/>
              <a:t>Spiritualité</a:t>
            </a:r>
          </a:p>
          <a:p>
            <a:r>
              <a:rPr lang="fr-CA" sz="9600" dirty="0"/>
              <a:t>Rôles familiaux et sociaux</a:t>
            </a:r>
          </a:p>
          <a:p>
            <a:r>
              <a:rPr lang="fr-CA" sz="9600" dirty="0"/>
              <a:t>Collaboration avec les professionnels</a:t>
            </a:r>
          </a:p>
          <a:p>
            <a:r>
              <a:rPr lang="fr-CA" sz="9600" dirty="0"/>
              <a:t>Message à emporter</a:t>
            </a:r>
          </a:p>
          <a:p>
            <a:r>
              <a:rPr lang="fr-CA" sz="9600" dirty="0"/>
              <a:t>Questions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823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ÉLÉMENT CENTRAL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4000" b="1" dirty="0"/>
              <a:t>Demeurer </a:t>
            </a:r>
            <a:r>
              <a:rPr lang="fr-CA" sz="4000" b="1" u="sng" dirty="0"/>
              <a:t>actif</a:t>
            </a:r>
            <a:r>
              <a:rPr lang="fr-CA" sz="4000" b="1" dirty="0"/>
              <a:t> au quotidien, tout en </a:t>
            </a:r>
            <a:r>
              <a:rPr lang="fr-CA" sz="4000" b="1" u="sng" dirty="0"/>
              <a:t>consentant</a:t>
            </a:r>
            <a:r>
              <a:rPr lang="fr-CA" sz="4000" b="1" dirty="0"/>
              <a:t> à ressentir un certain niveau de douleur pour mener à bien ses activités</a:t>
            </a:r>
            <a:endParaRPr lang="fr-CA" sz="4000" b="1" u="sng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715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1129-F583-469C-AB03-09E527F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E7F16-4075-4313-8784-EED17200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«Aujourd’hui ma vie n’est plus ce qu’elle était. Elle est maintenant différente. Je n’ai pas moins mal, mais j’ai apprivoisé la douleur en respectant les limites qu’elle m’impose.»</a:t>
            </a:r>
          </a:p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										Judith Gravel</a:t>
            </a:r>
          </a:p>
          <a:p>
            <a:pPr marL="0" indent="0">
              <a:buNone/>
            </a:pPr>
            <a:endParaRPr lang="fr-CA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CA" sz="1000" dirty="0"/>
              <a:t>									Le quotidien, vendredi 26 octobre 2018</a:t>
            </a:r>
            <a:r>
              <a:rPr lang="fr-CA" sz="2800" dirty="0">
                <a:latin typeface="Georgia" panose="02040502050405020303" pitchFamily="18" charset="0"/>
              </a:rPr>
              <a:t>	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502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AUTRES FACTEURS A PRENDRE EN COMPTE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/>
              <a:t>Spiritualité</a:t>
            </a:r>
          </a:p>
          <a:p>
            <a:r>
              <a:rPr lang="fr-CA" sz="3200" dirty="0"/>
              <a:t>Rôles familiaux et sociaux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99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PAS SEULEMENT LE PHYSIQUE…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7125112" cy="4051437"/>
          </a:xfrm>
        </p:spPr>
        <p:txBody>
          <a:bodyPr/>
          <a:lstStyle/>
          <a:p>
            <a:pPr lvl="5"/>
            <a:r>
              <a:rPr lang="fr-CA" sz="2800" dirty="0"/>
              <a:t>Santé physique</a:t>
            </a:r>
          </a:p>
          <a:p>
            <a:pPr lvl="5"/>
            <a:r>
              <a:rPr lang="fr-CA" sz="2800" dirty="0"/>
              <a:t>Santé mentale</a:t>
            </a:r>
          </a:p>
          <a:p>
            <a:pPr lvl="4"/>
            <a:r>
              <a:rPr lang="fr-CA" sz="4400" dirty="0"/>
              <a:t>Santé spirituelle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459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				SPIRITUALITÉ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Différencier de la pratique religieuse</a:t>
            </a:r>
          </a:p>
          <a:p>
            <a:r>
              <a:rPr lang="fr-CA" sz="2800" dirty="0"/>
              <a:t>Harmonie de pensées, de cœur et d’actions</a:t>
            </a:r>
          </a:p>
          <a:p>
            <a:r>
              <a:rPr lang="fr-CA" sz="2800" dirty="0"/>
              <a:t>Sens à l’existence, donne un but à la vie</a:t>
            </a:r>
          </a:p>
          <a:p>
            <a:r>
              <a:rPr lang="fr-CA" sz="2800" dirty="0"/>
              <a:t>Utiliser nos forces intérieures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235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594A5-FA50-490D-AAFC-123E8BDB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D6E41-D8DE-4672-8D95-986AD1010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3" y="675725"/>
            <a:ext cx="7125112" cy="518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/>
              <a:t>QUELS SONT MES RÔLES FAMILIAUX ET SOCIAUX?</a:t>
            </a:r>
          </a:p>
        </p:txBody>
      </p:sp>
    </p:spTree>
    <p:extLst>
      <p:ext uri="{BB962C8B-B14F-4D97-AF65-F5344CB8AC3E}">
        <p14:creationId xmlns:p14="http://schemas.microsoft.com/office/powerpoint/2010/main" val="137509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r>
              <a:rPr lang="fr-CA" dirty="0"/>
              <a:t>RÔLES FAMILIAUX ET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4374014"/>
          </a:xfrm>
        </p:spPr>
        <p:txBody>
          <a:bodyPr>
            <a:normAutofit/>
          </a:bodyPr>
          <a:lstStyle/>
          <a:p>
            <a:r>
              <a:rPr lang="fr-CA" sz="2800" dirty="0"/>
              <a:t>Le quotidien des membres de la famille et des proches est souvent bouleversé par la douleur chronique</a:t>
            </a:r>
          </a:p>
          <a:p>
            <a:pPr lvl="1"/>
            <a:r>
              <a:rPr lang="fr-CA" sz="2000" dirty="0"/>
              <a:t>Réorganisation des rôles familiaux et des tâches</a:t>
            </a:r>
          </a:p>
          <a:p>
            <a:pPr lvl="1"/>
            <a:r>
              <a:rPr lang="fr-CA" sz="2000" dirty="0"/>
              <a:t>Modification des habitudes de vie, des loisirs et des activités familiales et sociales</a:t>
            </a:r>
          </a:p>
          <a:p>
            <a:pPr lvl="1"/>
            <a:r>
              <a:rPr lang="fr-CA" sz="2000" dirty="0"/>
              <a:t>Sentiment de culpabilité, impuissance et frustration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sz="900" dirty="0">
                <a:latin typeface="Georgia" pitchFamily="18" charset="0"/>
              </a:rPr>
              <a:t>Source : UQAT, Université de Sherbrooke,  ACCORD. Programme d’Apprentissage de Stratégies d’AutoGestion Efficaces</a:t>
            </a:r>
          </a:p>
          <a:p>
            <a:pPr marL="457200" lvl="1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564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936104"/>
          </a:xfrm>
        </p:spPr>
        <p:txBody>
          <a:bodyPr/>
          <a:lstStyle/>
          <a:p>
            <a:r>
              <a:rPr lang="fr-CA" dirty="0"/>
              <a:t>MA DOULEUR A CHANGÉ QUOI?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Couple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Enfants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Famille 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Amis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Collègues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Travail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Loisirs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400" dirty="0"/>
              <a:t>Professionnel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9190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3528" y="676275"/>
            <a:ext cx="8424936" cy="2392363"/>
          </a:xfrm>
        </p:spPr>
        <p:txBody>
          <a:bodyPr/>
          <a:lstStyle/>
          <a:p>
            <a:r>
              <a:rPr lang="fr-CA" b="1" i="1" dirty="0"/>
              <a:t>Composer avec de la douleur n’est certainement pas facile. Le faire seul est encore plus difficile.</a:t>
            </a:r>
            <a:br>
              <a:rPr lang="fr-CA" b="1" i="1" dirty="0">
                <a:latin typeface="Georgia" pitchFamily="18" charset="0"/>
              </a:rPr>
            </a:b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4" y="3140968"/>
            <a:ext cx="4968551" cy="25922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3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CA" sz="2800" dirty="0"/>
              <a:t>Ne restez pas seul devant la douleur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fr-CA" sz="2800" dirty="0"/>
          </a:p>
          <a:p>
            <a:pPr>
              <a:spcAft>
                <a:spcPts val="0"/>
              </a:spcAft>
              <a:defRPr/>
            </a:pPr>
            <a:r>
              <a:rPr lang="fr-CA" sz="2800" dirty="0"/>
              <a:t>Briser le cercle vicieux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CA" sz="2800" dirty="0"/>
          </a:p>
          <a:p>
            <a:pPr>
              <a:spcAft>
                <a:spcPts val="0"/>
              </a:spcAft>
              <a:defRPr/>
            </a:pPr>
            <a:r>
              <a:rPr lang="fr-CA" sz="2800" dirty="0"/>
              <a:t>Entretenir une vie sociale, malgré la douleur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16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CA" dirty="0">
                <a:solidFill>
                  <a:srgbClr val="FF0000"/>
                </a:solidFill>
              </a:rPr>
            </a:br>
            <a:r>
              <a:rPr lang="fr-CA" dirty="0"/>
              <a:t>Qu’est ce que la résilience?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En physique la résilience désigne la résistance d’un matériau aux chocs (le «fait de rebondir» du latin resilientia, de resiliens). </a:t>
            </a:r>
          </a:p>
          <a:p>
            <a:endParaRPr lang="fr-CA" dirty="0"/>
          </a:p>
          <a:p>
            <a:r>
              <a:rPr lang="fr-CA" sz="2400" dirty="0"/>
              <a:t>L’aptitude d’un corps à résister aux chocs et à reprendre sa structure initiale.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1000" dirty="0"/>
              <a:t>								Trésor de la langue française, article résilience </a:t>
            </a:r>
          </a:p>
        </p:txBody>
      </p:sp>
    </p:spTree>
    <p:extLst>
      <p:ext uri="{BB962C8B-B14F-4D97-AF65-F5344CB8AC3E}">
        <p14:creationId xmlns:p14="http://schemas.microsoft.com/office/powerpoint/2010/main" val="844299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IDENTIFIER MON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6" name="Ellipse 5"/>
          <p:cNvSpPr/>
          <p:nvPr/>
        </p:nvSpPr>
        <p:spPr>
          <a:xfrm>
            <a:off x="3626179" y="3284984"/>
            <a:ext cx="1753344" cy="1562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MOI</a:t>
            </a:r>
          </a:p>
        </p:txBody>
      </p:sp>
      <p:sp>
        <p:nvSpPr>
          <p:cNvPr id="7" name="Ellipse 6"/>
          <p:cNvSpPr/>
          <p:nvPr/>
        </p:nvSpPr>
        <p:spPr>
          <a:xfrm>
            <a:off x="6876256" y="2492896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Ellipse 7"/>
          <p:cNvSpPr/>
          <p:nvPr/>
        </p:nvSpPr>
        <p:spPr>
          <a:xfrm>
            <a:off x="1403648" y="5445223"/>
            <a:ext cx="662504" cy="6163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Ellipse 8"/>
          <p:cNvSpPr/>
          <p:nvPr/>
        </p:nvSpPr>
        <p:spPr>
          <a:xfrm>
            <a:off x="4427984" y="2854165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Ellipse 9"/>
          <p:cNvSpPr/>
          <p:nvPr/>
        </p:nvSpPr>
        <p:spPr>
          <a:xfrm>
            <a:off x="1045965" y="1844824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Ellipse 10"/>
          <p:cNvSpPr/>
          <p:nvPr/>
        </p:nvSpPr>
        <p:spPr>
          <a:xfrm>
            <a:off x="2195736" y="2995548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Ellipse 11"/>
          <p:cNvSpPr/>
          <p:nvPr/>
        </p:nvSpPr>
        <p:spPr>
          <a:xfrm>
            <a:off x="7164288" y="4847456"/>
            <a:ext cx="626368" cy="6697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4" name="Ellipse 13"/>
          <p:cNvSpPr/>
          <p:nvPr/>
        </p:nvSpPr>
        <p:spPr>
          <a:xfrm>
            <a:off x="4644008" y="4437112"/>
            <a:ext cx="735515" cy="673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Ellipse 14"/>
          <p:cNvSpPr/>
          <p:nvPr/>
        </p:nvSpPr>
        <p:spPr>
          <a:xfrm>
            <a:off x="5308969" y="1844824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Ellipse 15"/>
          <p:cNvSpPr/>
          <p:nvPr/>
        </p:nvSpPr>
        <p:spPr>
          <a:xfrm>
            <a:off x="2339752" y="4653136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AF6893B-5B07-4EB6-A384-1EED228C7A31}"/>
              </a:ext>
            </a:extLst>
          </p:cNvPr>
          <p:cNvSpPr/>
          <p:nvPr/>
        </p:nvSpPr>
        <p:spPr>
          <a:xfrm>
            <a:off x="3347864" y="1844824"/>
            <a:ext cx="278315" cy="2811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211E5A7-02A7-4D83-81AF-705A80FE1334}"/>
              </a:ext>
            </a:extLst>
          </p:cNvPr>
          <p:cNvSpPr/>
          <p:nvPr/>
        </p:nvSpPr>
        <p:spPr>
          <a:xfrm flipH="1">
            <a:off x="3347864" y="4149080"/>
            <a:ext cx="278315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5C920F-60F4-4C69-8584-F683574DA12E}"/>
              </a:ext>
            </a:extLst>
          </p:cNvPr>
          <p:cNvSpPr/>
          <p:nvPr/>
        </p:nvSpPr>
        <p:spPr>
          <a:xfrm>
            <a:off x="6033864" y="3768565"/>
            <a:ext cx="626368" cy="5245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BCDBDBD-3869-4BAA-B177-170304A01E24}"/>
              </a:ext>
            </a:extLst>
          </p:cNvPr>
          <p:cNvSpPr/>
          <p:nvPr/>
        </p:nvSpPr>
        <p:spPr>
          <a:xfrm>
            <a:off x="5631417" y="5786514"/>
            <a:ext cx="662505" cy="6163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983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826E0-5A51-4B50-9567-63253F9F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294FF-9FDC-44D1-B0F3-82BEBABD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«J’ai commencé à briser mon isolement, j’ai recommencé à bouger et je profite pleinement de mon nouveau rôle de père»</a:t>
            </a:r>
          </a:p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								Adam Bordeleau</a:t>
            </a:r>
          </a:p>
          <a:p>
            <a:pPr marL="0" indent="0">
              <a:buNone/>
            </a:pPr>
            <a:endParaRPr lang="fr-CA" sz="1000" dirty="0"/>
          </a:p>
          <a:p>
            <a:pPr marL="0" indent="0">
              <a:buNone/>
            </a:pPr>
            <a:endParaRPr lang="fr-CA" sz="1000" dirty="0"/>
          </a:p>
          <a:p>
            <a:pPr marL="0" indent="0">
              <a:buNone/>
            </a:pPr>
            <a:r>
              <a:rPr lang="fr-CA" sz="1000" dirty="0"/>
              <a:t>										Le Quotidien, vendredi  26 octobre </a:t>
            </a:r>
          </a:p>
        </p:txBody>
      </p:sp>
    </p:spTree>
    <p:extLst>
      <p:ext uri="{BB962C8B-B14F-4D97-AF65-F5344CB8AC3E}">
        <p14:creationId xmlns:p14="http://schemas.microsoft.com/office/powerpoint/2010/main" val="295241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6"/>
          </a:xfrm>
        </p:spPr>
        <p:txBody>
          <a:bodyPr/>
          <a:lstStyle/>
          <a:p>
            <a:r>
              <a:rPr lang="fr-CA" dirty="0"/>
              <a:t>COLLABORATION AVEC VOS PROFESSIONNELS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7"/>
            <a:ext cx="7992887" cy="5184574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900" dirty="0"/>
              <a:t>Préparez-vous aux rencontres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Définir vos attentes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Écrire vos questions en priorité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Liste de médicaments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sz="29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900" dirty="0"/>
              <a:t>Adoptez une attitude active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Prendre des notes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Poser vos questions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Exprimer vos émotions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CA" sz="29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900" dirty="0"/>
              <a:t>Demeurez ouvert(e) aux suggestions des soignants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sz="2900" dirty="0"/>
              <a:t>La médication ne représente en générale qu’une partie du traitement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sz="2400" dirty="0"/>
          </a:p>
          <a:p>
            <a:pPr marL="274320" lvl="1" indent="0">
              <a:spcAft>
                <a:spcPts val="0"/>
              </a:spcAft>
              <a:buNone/>
              <a:defRPr/>
            </a:pPr>
            <a:endParaRPr lang="fr-CA" dirty="0">
              <a:latin typeface="Georgia" pitchFamily="18" charset="0"/>
            </a:endParaRPr>
          </a:p>
          <a:p>
            <a:pPr marL="274320" lvl="1" indent="0">
              <a:spcAft>
                <a:spcPts val="0"/>
              </a:spcAft>
              <a:buNone/>
              <a:defRPr/>
            </a:pPr>
            <a:endParaRPr lang="fr-CA" dirty="0">
              <a:latin typeface="Georgia" pitchFamily="18" charset="0"/>
            </a:endParaRPr>
          </a:p>
          <a:p>
            <a:pPr marL="274320" lvl="1" indent="0">
              <a:spcAft>
                <a:spcPts val="0"/>
              </a:spcAft>
              <a:buNone/>
              <a:defRPr/>
            </a:pPr>
            <a:endParaRPr lang="fr-CA" dirty="0">
              <a:latin typeface="Georgia" pitchFamily="18" charset="0"/>
            </a:endParaRPr>
          </a:p>
          <a:p>
            <a:pPr marL="274320" lvl="1" indent="0">
              <a:spcAft>
                <a:spcPts val="0"/>
              </a:spcAft>
              <a:buNone/>
              <a:defRPr/>
            </a:pPr>
            <a:r>
              <a:rPr lang="fr-CA" dirty="0">
                <a:latin typeface="Georgia" pitchFamily="18" charset="0"/>
              </a:rPr>
              <a:t>Source : UQAT, Université de Sherbrooke,  ACCORD. Programme d’Apprentissage de Stratégies d’AutoGestion Efficaces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sz="24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9938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13E7D-0DA7-406E-990F-1112EE7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289C44-D56A-4ED0-A3A5-A3516144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«Ca m’a pris sept ans, un suivi médical extraordinaire, l’arrivée de nouvelles technologies dans les traitements et le soutien indéfectible de ma famille et mes amis pour arriver à retrouver un équilibre de vie satisfaisant»</a:t>
            </a:r>
          </a:p>
          <a:p>
            <a:pPr marL="0" indent="0">
              <a:buNone/>
            </a:pPr>
            <a:r>
              <a:rPr lang="fr-CA" sz="2400" dirty="0">
                <a:latin typeface="Georgia" panose="02040502050405020303" pitchFamily="18" charset="0"/>
              </a:rPr>
              <a:t>							Marie-Dominique Poirier</a:t>
            </a:r>
          </a:p>
          <a:p>
            <a:pPr marL="0" indent="0">
              <a:buNone/>
            </a:pPr>
            <a:endParaRPr lang="fr-CA" sz="1000" dirty="0"/>
          </a:p>
          <a:p>
            <a:pPr marL="0" indent="0">
              <a:buNone/>
            </a:pPr>
            <a:r>
              <a:rPr lang="fr-CA" sz="1000" dirty="0"/>
              <a:t>									Le Quotidien, vendredi 26 octobre 2018</a:t>
            </a:r>
          </a:p>
        </p:txBody>
      </p:sp>
    </p:spTree>
    <p:extLst>
      <p:ext uri="{BB962C8B-B14F-4D97-AF65-F5344CB8AC3E}">
        <p14:creationId xmlns:p14="http://schemas.microsoft.com/office/powerpoint/2010/main" val="1876569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Message à emporter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 i="1" dirty="0"/>
              <a:t>Pour pouvoir contempler un arc-en-ciel, il faut d’abord endurer la pluie.</a:t>
            </a:r>
            <a:endParaRPr lang="fr-CA" sz="3200" dirty="0"/>
          </a:p>
          <a:p>
            <a:pPr marL="0" indent="0" algn="r">
              <a:buNone/>
            </a:pPr>
            <a:r>
              <a:rPr lang="fr-CA" dirty="0"/>
              <a:t>					</a:t>
            </a:r>
            <a:r>
              <a:rPr lang="fr-CA" sz="2200" dirty="0"/>
              <a:t>Proverbe chinois</a:t>
            </a:r>
          </a:p>
          <a:p>
            <a:endParaRPr lang="fr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895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248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049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Résilience en psychologie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Il représente la capacité qu'ont les êtres humains à faire face aux épisodes douloureux de l'existence : maladie, deuil, précarité, violence, abus, etc.</a:t>
            </a:r>
          </a:p>
          <a:p>
            <a:endParaRPr lang="fr-CA" dirty="0"/>
          </a:p>
          <a:p>
            <a:r>
              <a:rPr lang="fr-CA" sz="2000" dirty="0"/>
              <a:t>La capacité d’un individu à surmonter les défis de son existence, de continuer à se développer, en dépit de l’adversité.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sz="2000" dirty="0"/>
              <a:t>Prendre conscience d’un événement douloureux, apprendre à vivre avec et rebondir en changeant de perspective voire même en sortir grandit.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309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PROCESSUS DE RÉSILIENCE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Révolte - Refus</a:t>
            </a:r>
          </a:p>
          <a:p>
            <a:r>
              <a:rPr lang="fr-CA" sz="2800" dirty="0"/>
              <a:t>Le rêve - Le défi</a:t>
            </a:r>
          </a:p>
          <a:p>
            <a:r>
              <a:rPr lang="fr-CA" sz="2800" dirty="0"/>
              <a:t>L’attitude de déni</a:t>
            </a:r>
          </a:p>
          <a:p>
            <a:r>
              <a:rPr lang="fr-CA" sz="2800" dirty="0"/>
              <a:t>L’humour – L’autodérision</a:t>
            </a:r>
          </a:p>
          <a:p>
            <a:r>
              <a:rPr lang="fr-CA" sz="2800" dirty="0"/>
              <a:t>Création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73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676275"/>
            <a:ext cx="8964613" cy="923925"/>
          </a:xfrm>
        </p:spPr>
        <p:txBody>
          <a:bodyPr/>
          <a:lstStyle/>
          <a:p>
            <a:pPr algn="ctr"/>
            <a:r>
              <a:rPr lang="fr-CA" dirty="0"/>
              <a:t>ÊTRE RÉSILIENT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806575"/>
            <a:ext cx="7124700" cy="4052888"/>
          </a:xfrm>
        </p:spPr>
        <p:txBody>
          <a:bodyPr/>
          <a:lstStyle/>
          <a:p>
            <a:pPr algn="ctr"/>
            <a:endParaRPr lang="fr-CA" dirty="0"/>
          </a:p>
          <a:p>
            <a:pPr marL="0" indent="0" algn="ctr">
              <a:buNone/>
            </a:pPr>
            <a:endParaRPr lang="fr-CA" sz="96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7824" y="1988840"/>
            <a:ext cx="2709654" cy="39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/>
              <a:t> </a:t>
            </a:r>
            <a:r>
              <a:rPr lang="fr-CA" sz="4800" dirty="0"/>
              <a:t>Observons les ballons</a:t>
            </a:r>
          </a:p>
        </p:txBody>
      </p:sp>
    </p:spTree>
    <p:extLst>
      <p:ext uri="{BB962C8B-B14F-4D97-AF65-F5344CB8AC3E}">
        <p14:creationId xmlns:p14="http://schemas.microsoft.com/office/powerpoint/2010/main" val="28216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4800" dirty="0"/>
              <a:t>Quels sont les facteurs modifiables et non modifiables dans la douleur?</a:t>
            </a:r>
          </a:p>
        </p:txBody>
      </p:sp>
    </p:spTree>
    <p:extLst>
      <p:ext uri="{BB962C8B-B14F-4D97-AF65-F5344CB8AC3E}">
        <p14:creationId xmlns:p14="http://schemas.microsoft.com/office/powerpoint/2010/main" val="296077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1301847"/>
              </p:ext>
            </p:extLst>
          </p:nvPr>
        </p:nvGraphicFramePr>
        <p:xfrm>
          <a:off x="611560" y="836712"/>
          <a:ext cx="8352928" cy="545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11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124">
                <a:tc>
                  <a:txBody>
                    <a:bodyPr/>
                    <a:lstStyle/>
                    <a:p>
                      <a:r>
                        <a:rPr lang="fr-CA" sz="2000" dirty="0"/>
                        <a:t>Facteurs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Oui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le 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L’âge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/>
                        <a:t>Facteurs psychologiques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la génétique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Stratégies d’adaptation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Rôle familiaux et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la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les antécédents médicaux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Exigences reliées au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Mode de 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fr-CA" sz="2000" dirty="0"/>
                        <a:t>Approche collaborative avec les 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39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/>
                        <a:t>la présence de diagnostics multiples </a:t>
                      </a:r>
                    </a:p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C1CCDC0-C563-4B29-B8FA-87E7C2DA7865}"/>
              </a:ext>
            </a:extLst>
          </p:cNvPr>
          <p:cNvSpPr txBox="1"/>
          <p:nvPr/>
        </p:nvSpPr>
        <p:spPr>
          <a:xfrm>
            <a:off x="8261084" y="12687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2029D9-B883-44C3-A96B-6E1E3D74DF82}"/>
              </a:ext>
            </a:extLst>
          </p:cNvPr>
          <p:cNvSpPr txBox="1"/>
          <p:nvPr/>
        </p:nvSpPr>
        <p:spPr>
          <a:xfrm>
            <a:off x="8261084" y="16674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62C6F-6644-42B5-8F38-AA6559F159DE}"/>
              </a:ext>
            </a:extLst>
          </p:cNvPr>
          <p:cNvSpPr txBox="1"/>
          <p:nvPr/>
        </p:nvSpPr>
        <p:spPr>
          <a:xfrm>
            <a:off x="7239765" y="32443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8EFBDF-34D6-4404-8E03-E98EA307131D}"/>
              </a:ext>
            </a:extLst>
          </p:cNvPr>
          <p:cNvSpPr txBox="1"/>
          <p:nvPr/>
        </p:nvSpPr>
        <p:spPr>
          <a:xfrm>
            <a:off x="7239765" y="28640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DFB735-80F2-4C47-BA81-D6A87E51FF7C}"/>
              </a:ext>
            </a:extLst>
          </p:cNvPr>
          <p:cNvSpPr txBox="1"/>
          <p:nvPr/>
        </p:nvSpPr>
        <p:spPr>
          <a:xfrm>
            <a:off x="8261084" y="2439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2E00E4-808F-45D0-AFFF-F26A2B314DCC}"/>
              </a:ext>
            </a:extLst>
          </p:cNvPr>
          <p:cNvSpPr txBox="1"/>
          <p:nvPr/>
        </p:nvSpPr>
        <p:spPr>
          <a:xfrm>
            <a:off x="7239765" y="205808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6C9307-5E40-41F3-A880-5023F914157A}"/>
              </a:ext>
            </a:extLst>
          </p:cNvPr>
          <p:cNvSpPr txBox="1"/>
          <p:nvPr/>
        </p:nvSpPr>
        <p:spPr>
          <a:xfrm>
            <a:off x="7239765" y="48238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26728C-496E-447C-B27A-349DED82204B}"/>
              </a:ext>
            </a:extLst>
          </p:cNvPr>
          <p:cNvSpPr txBox="1"/>
          <p:nvPr/>
        </p:nvSpPr>
        <p:spPr>
          <a:xfrm>
            <a:off x="7239765" y="44278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75D7A-DCA2-4234-B8A4-C70D93D196FF}"/>
              </a:ext>
            </a:extLst>
          </p:cNvPr>
          <p:cNvSpPr txBox="1"/>
          <p:nvPr/>
        </p:nvSpPr>
        <p:spPr>
          <a:xfrm>
            <a:off x="8261084" y="40544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4C4C6C-ECCB-4985-8455-C3F26E907257}"/>
              </a:ext>
            </a:extLst>
          </p:cNvPr>
          <p:cNvSpPr txBox="1"/>
          <p:nvPr/>
        </p:nvSpPr>
        <p:spPr>
          <a:xfrm>
            <a:off x="8261084" y="36851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43CA8D0-E414-47FC-8836-A97D270BDFB3}"/>
              </a:ext>
            </a:extLst>
          </p:cNvPr>
          <p:cNvSpPr txBox="1"/>
          <p:nvPr/>
        </p:nvSpPr>
        <p:spPr>
          <a:xfrm>
            <a:off x="8261084" y="56612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0739DC-82C0-48AB-9B8A-46FA76C66333}"/>
              </a:ext>
            </a:extLst>
          </p:cNvPr>
          <p:cNvSpPr txBox="1"/>
          <p:nvPr/>
        </p:nvSpPr>
        <p:spPr>
          <a:xfrm>
            <a:off x="7239765" y="51931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989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été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1116</Words>
  <Application>Microsoft Office PowerPoint</Application>
  <PresentationFormat>Affichage à l'écran (4:3)</PresentationFormat>
  <Paragraphs>209</Paragraphs>
  <Slides>35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Trebuchet MS</vt:lpstr>
      <vt:lpstr>Verdana</vt:lpstr>
      <vt:lpstr>Wingdings</vt:lpstr>
      <vt:lpstr>Wingdings 2</vt:lpstr>
      <vt:lpstr>été</vt:lpstr>
      <vt:lpstr>DOULEUR, ET SI ON POUVAIT REBONDIR…  </vt:lpstr>
      <vt:lpstr>PLAN DE LA PRÉSENTATION</vt:lpstr>
      <vt:lpstr> Qu’est ce que la résilience?</vt:lpstr>
      <vt:lpstr>Résilience en psychologie</vt:lpstr>
      <vt:lpstr>PROCESSUS DE RÉSILIENCE</vt:lpstr>
      <vt:lpstr>ÊTRE RÉSILIENT</vt:lpstr>
      <vt:lpstr>Présentation PowerPoint</vt:lpstr>
      <vt:lpstr>Présentation PowerPoint</vt:lpstr>
      <vt:lpstr>Présentation PowerPoint</vt:lpstr>
      <vt:lpstr>Présentation PowerPoint</vt:lpstr>
      <vt:lpstr>RECONNAÎTRE MES ÉMOTIONS </vt:lpstr>
      <vt:lpstr>Présentation PowerPoint</vt:lpstr>
      <vt:lpstr>Pensées catastrophiques  </vt:lpstr>
      <vt:lpstr>QUELLE VISION J’AI DE MOI?</vt:lpstr>
      <vt:lpstr>Présentation PowerPoint</vt:lpstr>
      <vt:lpstr>STRATÉGIES D’ADAPTATION PEU AIDANTES</vt:lpstr>
      <vt:lpstr>Présentation PowerPoint</vt:lpstr>
      <vt:lpstr>Qu’est ce que l’adaptation?</vt:lpstr>
      <vt:lpstr>L’ADAPTATION CE N’EST PAS….</vt:lpstr>
      <vt:lpstr>ÉLÉMENT CENTRAL</vt:lpstr>
      <vt:lpstr>Présentation PowerPoint</vt:lpstr>
      <vt:lpstr>AUTRES FACTEURS A PRENDRE EN COMPTE</vt:lpstr>
      <vt:lpstr>PAS SEULEMENT LE PHYSIQUE…</vt:lpstr>
      <vt:lpstr>    SPIRITUALITÉ</vt:lpstr>
      <vt:lpstr>Présentation PowerPoint</vt:lpstr>
      <vt:lpstr>RÔLES FAMILIAUX ET SOCIAUX</vt:lpstr>
      <vt:lpstr>MA DOULEUR A CHANGÉ QUOI?</vt:lpstr>
      <vt:lpstr>Composer avec de la douleur n’est certainement pas facile. Le faire seul est encore plus difficile. </vt:lpstr>
      <vt:lpstr>Présentation PowerPoint</vt:lpstr>
      <vt:lpstr>IDENTIFIER MON RÉSEAU</vt:lpstr>
      <vt:lpstr>Présentation PowerPoint</vt:lpstr>
      <vt:lpstr>COLLABORATION AVEC VOS PROFESSIONNELS</vt:lpstr>
      <vt:lpstr>Présentation PowerPoint</vt:lpstr>
      <vt:lpstr>Message à emporter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SOUFFRIR FAISAIT REBONDIR</dc:title>
  <dc:creator>ANNIE SIMARD</dc:creator>
  <cp:lastModifiedBy>A P</cp:lastModifiedBy>
  <cp:revision>47</cp:revision>
  <cp:lastPrinted>2018-10-29T14:09:31Z</cp:lastPrinted>
  <dcterms:created xsi:type="dcterms:W3CDTF">2018-10-09T14:00:31Z</dcterms:created>
  <dcterms:modified xsi:type="dcterms:W3CDTF">2018-11-04T17:16:35Z</dcterms:modified>
</cp:coreProperties>
</file>